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5"/>
  </p:sldMasterIdLst>
  <p:sldIdLst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13" r:id="rId19"/>
    <p:sldId id="298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58" autoAdjust="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45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577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814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1964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454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125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468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595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949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829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667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98222-B248-4CDD-81ED-D716FDAF715B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3E0C6-CCF3-49E4-B049-BA16C77818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077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685800" y="1341438"/>
            <a:ext cx="7772400" cy="1439862"/>
          </a:xfrm>
        </p:spPr>
        <p:txBody>
          <a:bodyPr/>
          <a:lstStyle/>
          <a:p>
            <a:pPr eaLnBrk="1" hangingPunct="1"/>
            <a:r>
              <a:rPr lang="fa-IR" altLang="fa-IR" b="1" smtClean="0">
                <a:cs typeface="B Yagut" pitchFamily="2" charset="-78"/>
              </a:rPr>
              <a:t>مخاطرات وانواع آن</a:t>
            </a:r>
            <a:endParaRPr lang="en-US" altLang="fa-IR" b="1" smtClean="0">
              <a:cs typeface="B Yagut" pitchFamily="2" charset="-78"/>
            </a:endParaRPr>
          </a:p>
        </p:txBody>
      </p:sp>
      <p:sp>
        <p:nvSpPr>
          <p:cNvPr id="2662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 eaLnBrk="1" hangingPunct="1"/>
            <a:r>
              <a:rPr lang="fa-IR" altLang="fa-IR" sz="4000" b="1" smtClean="0">
                <a:solidFill>
                  <a:srgbClr val="000000"/>
                </a:solidFill>
                <a:cs typeface="B Yagut" pitchFamily="2" charset="-78"/>
              </a:rPr>
              <a:t>مدیریت خطربلایا</a:t>
            </a:r>
            <a:endParaRPr lang="fa-IR" altLang="fa-IR" smtClean="0">
              <a:solidFill>
                <a:srgbClr val="000000"/>
              </a:solidFill>
            </a:endParaRPr>
          </a:p>
          <a:p>
            <a:pPr eaLnBrk="1" hangingPunct="1"/>
            <a:endParaRPr lang="en-US" altLang="fa-IR" smtClean="0">
              <a:solidFill>
                <a:schemeClr val="tx1"/>
              </a:solidFill>
              <a:cs typeface="B Yagut" pitchFamily="2" charset="-78"/>
            </a:endParaRPr>
          </a:p>
        </p:txBody>
      </p:sp>
      <p:pic>
        <p:nvPicPr>
          <p:cNvPr id="2" name="0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670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9292"/>
      </p:ext>
    </p:extLst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مخاطرات طبیعی با منشا زمینی</a:t>
            </a:r>
          </a:p>
        </p:txBody>
      </p:sp>
      <p:pic>
        <p:nvPicPr>
          <p:cNvPr id="1026" name="Picture 2" descr="C:\Users\kin\Desktop\ززززز\زلزله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148064" y="2708920"/>
            <a:ext cx="3721596" cy="3060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kin\Desktop\ززززز\زلزله\download (13)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23528" y="1377040"/>
            <a:ext cx="374441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67848"/>
      </p:ext>
    </p:extLst>
  </p:cSld>
  <p:clrMapOvr>
    <a:masterClrMapping/>
  </p:clrMapOvr>
  <p:transition spd="slow" advClick="0" advTm="127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مخاطرات طبیعی با منشا آب وهوایی</a:t>
            </a:r>
          </a:p>
        </p:txBody>
      </p:sp>
      <p:pic>
        <p:nvPicPr>
          <p:cNvPr id="2050" name="Picture 2" descr="C:\Users\kin\Desktop\ززززز\زلزله\images (12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4644008" y="2852936"/>
            <a:ext cx="388580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kin\Desktop\ززززز\زلزله\images (9)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51520" y="1556792"/>
            <a:ext cx="381642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32348"/>
      </p:ext>
    </p:extLst>
  </p:cSld>
  <p:clrMapOvr>
    <a:masterClrMapping/>
  </p:clrMapOvr>
  <p:transition spd="slow" advClick="0" advTm="108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مخاطرات طبیعی با منشا زیستی</a:t>
            </a:r>
          </a:p>
        </p:txBody>
      </p:sp>
      <p:pic>
        <p:nvPicPr>
          <p:cNvPr id="1027" name="Picture 3" descr="C:\Users\kin\Desktop\ImageThumbnail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915816" y="2060848"/>
            <a:ext cx="352839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4851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مخاطرات انسان ساخت یا فناورزاد</a:t>
            </a:r>
            <a:endParaRPr lang="en-US" altLang="fa-IR" sz="4000" dirty="0" smtClean="0">
              <a:cs typeface="B Yagut" pitchFamily="2" charset="-78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79388" y="1268413"/>
            <a:ext cx="8713787" cy="4525962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endParaRPr lang="fa-IR" altLang="fa-IR" sz="2800" dirty="0" smtClean="0">
              <a:cs typeface="B Yagut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dirty="0" smtClean="0">
                <a:cs typeface="B Yagut" pitchFamily="2" charset="-78"/>
              </a:rPr>
              <a:t>   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dirty="0" smtClean="0">
                <a:cs typeface="B Yagut" pitchFamily="2" charset="-78"/>
              </a:rPr>
              <a:t>    مخاطراتی هستند که به دلیل خطای تعمدی یا غیر تعمدی انسان ایجاد</a:t>
            </a:r>
            <a:r>
              <a:rPr lang="en-US" altLang="fa-IR" sz="2800" dirty="0" smtClean="0">
                <a:cs typeface="B Yagut" pitchFamily="2" charset="-78"/>
              </a:rPr>
              <a:t> </a:t>
            </a:r>
            <a:r>
              <a:rPr lang="fa-IR" altLang="fa-IR" sz="2800" dirty="0" smtClean="0">
                <a:cs typeface="B Yagut" pitchFamily="2" charset="-78"/>
              </a:rPr>
              <a:t>می شوند.</a:t>
            </a:r>
            <a:r>
              <a:rPr lang="fa-IR" altLang="fa-IR" sz="2800" dirty="0" smtClean="0">
                <a:solidFill>
                  <a:srgbClr val="000000"/>
                </a:solidFill>
                <a:cs typeface="B Yagut" pitchFamily="2" charset="-78"/>
              </a:rPr>
              <a:t>مانند:آتش سوزی،نشت مواد مخاطره زا،انفجار،آلودگی آزمایشگاهی وصنعتی ورادیواکتیو وزباله های سمی و بمب گذاری حوادث حمل ونقل وترور وغیره.</a:t>
            </a:r>
          </a:p>
          <a:p>
            <a:pPr algn="r" rtl="1" eaLnBrk="1" hangingPunct="1">
              <a:buFont typeface="Arial" pitchFamily="34" charset="0"/>
              <a:buNone/>
            </a:pPr>
            <a:endParaRPr lang="fa-IR" altLang="fa-IR" sz="2800" dirty="0" smtClean="0">
              <a:solidFill>
                <a:srgbClr val="000000"/>
              </a:solidFill>
              <a:cs typeface="B Yagut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endParaRPr lang="fa-IR" altLang="fa-IR" sz="2800" dirty="0" smtClean="0">
              <a:solidFill>
                <a:srgbClr val="000000"/>
              </a:solidFill>
              <a:cs typeface="B Yagut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endParaRPr lang="fa-IR" altLang="fa-IR" sz="2800" dirty="0" smtClean="0">
              <a:solidFill>
                <a:srgbClr val="000000"/>
              </a:solidFill>
              <a:cs typeface="B Yagut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endParaRPr lang="fa-IR" altLang="fa-IR" sz="2800" dirty="0" smtClean="0">
              <a:solidFill>
                <a:srgbClr val="000000"/>
              </a:solidFill>
              <a:cs typeface="B Yagut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endParaRPr lang="fa-IR" altLang="fa-IR" sz="2800" dirty="0" smtClean="0">
              <a:cs typeface="B Yagut" pitchFamily="2" charset="-78"/>
            </a:endParaRPr>
          </a:p>
        </p:txBody>
      </p:sp>
      <p:pic>
        <p:nvPicPr>
          <p:cNvPr id="3" name="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838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72558"/>
      </p:ext>
    </p:extLst>
  </p:cSld>
  <p:clrMapOvr>
    <a:masterClrMapping/>
  </p:clrMapOvr>
  <p:transition spd="slow" advClick="0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طبقه بندی بلایا بر اساس چگونگی وقوع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32552" r="20792" b="14063"/>
          <a:stretch>
            <a:fillRect/>
          </a:stretch>
        </p:blipFill>
        <p:spPr bwMode="auto">
          <a:xfrm>
            <a:off x="0" y="1428750"/>
            <a:ext cx="92519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5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43200" y="72390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92133254"/>
      </p:ext>
    </p:extLst>
  </p:cSld>
  <p:clrMapOvr>
    <a:masterClrMapping/>
  </p:clrMapOvr>
  <p:transition spd="slow" advClick="0"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6" t="27866" r="35432" b="19531"/>
          <a:stretch>
            <a:fillRect/>
          </a:stretch>
        </p:blipFill>
        <p:spPr bwMode="auto">
          <a:xfrm>
            <a:off x="468313" y="1412875"/>
            <a:ext cx="82804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0"/>
            <a:ext cx="9144000" cy="6857999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fa-IR" sz="4000" dirty="0">
                <a:latin typeface="+mj-lt"/>
                <a:ea typeface="+mj-ea"/>
                <a:cs typeface="B Yagut" pitchFamily="2" charset="-78"/>
              </a:rPr>
              <a:t>انواع بلایا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725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1126"/>
      </p:ext>
    </p:extLst>
  </p:cSld>
  <p:clrMapOvr>
    <a:masterClrMapping/>
  </p:clrMapOvr>
  <p:transition spd="slow" advClick="0" advTm="68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686800" cy="1143000"/>
          </a:xfrm>
        </p:spPr>
        <p:txBody>
          <a:bodyPr/>
          <a:lstStyle/>
          <a:p>
            <a:pPr eaLnBrk="1" hangingPunct="1"/>
            <a:r>
              <a:rPr lang="fa-IR" altLang="fa-IR" sz="2800" b="1" smtClean="0">
                <a:cs typeface="B Yagut" pitchFamily="2" charset="-78"/>
              </a:rPr>
              <a:t>ایران دارای سطح خطر 8 از 10 (بر اساس مرگ ناشی از بلایا) است. </a:t>
            </a:r>
            <a:endParaRPr lang="fa-IR" altLang="fa-IR" sz="4800" b="1" smtClean="0"/>
          </a:p>
        </p:txBody>
      </p:sp>
      <p:pic>
        <p:nvPicPr>
          <p:cNvPr id="4198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600200"/>
            <a:ext cx="9001125" cy="52578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44349"/>
      </p:ext>
    </p:extLst>
  </p:cSld>
  <p:clrMapOvr>
    <a:masterClrMapping/>
  </p:clrMapOvr>
  <p:transition spd="slow" advClick="0" advTm="22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solidFill>
                  <a:srgbClr val="000000"/>
                </a:solidFill>
                <a:latin typeface="B Yagut" pitchFamily="2" charset="-78"/>
                <a:cs typeface="B Yagut" pitchFamily="2" charset="-78"/>
              </a:rPr>
              <a:t>مخاطرات زمین شناختی</a:t>
            </a:r>
            <a:endParaRPr lang="fa-IR" altLang="fa-IR" sz="4000" dirty="0" smtClean="0">
              <a:latin typeface="B Yagut" pitchFamily="2" charset="-78"/>
              <a:cs typeface="B Yagut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58888" y="1773238"/>
          <a:ext cx="6348412" cy="3527426"/>
        </p:xfrm>
        <a:graphic>
          <a:graphicData uri="http://schemas.openxmlformats.org/drawingml/2006/table">
            <a:tbl>
              <a:tblPr rtl="1" firstRow="1" firstCol="1" bandRow="1"/>
              <a:tblGrid>
                <a:gridCol w="114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8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18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800" b="1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مخاطرات زمین شناختی</a:t>
                      </a:r>
                      <a:endParaRPr lang="en-US" sz="2800" b="1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1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Mitra"/>
                        </a:rPr>
                        <a:t>G-1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Arial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زلزله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1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Mitra"/>
                        </a:rPr>
                        <a:t>G-2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Arial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رانش­زمين (بدنبال زلزله)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1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Mitra"/>
                        </a:rPr>
                        <a:t>G-3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Arial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نشست­زمین 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91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Mitra"/>
                        </a:rPr>
                        <a:t>G-4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Arial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روان­گرایی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1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Mitra"/>
                        </a:rPr>
                        <a:t>G-5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Arial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آتشفشان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91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Mitra"/>
                        </a:rPr>
                        <a:t>G-6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Arial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سونامی 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92" marR="68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40240"/>
      </p:ext>
    </p:extLst>
  </p:cSld>
  <p:clrMapOvr>
    <a:masterClrMapping/>
  </p:clrMapOvr>
  <p:transition spd="slow" advClick="0" advTm="3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latin typeface="B Yagut" pitchFamily="2" charset="-78"/>
                <a:cs typeface="B Yagut" pitchFamily="2" charset="-78"/>
              </a:rPr>
              <a:t>مخاطرات آب و هوایی</a:t>
            </a:r>
            <a:endParaRPr lang="en-US" altLang="fa-IR" sz="4000" dirty="0" smtClean="0">
              <a:latin typeface="B Yagut" pitchFamily="2" charset="-78"/>
              <a:cs typeface="B Yagut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31913" y="1125538"/>
          <a:ext cx="6388100" cy="5468112"/>
        </p:xfrm>
        <a:graphic>
          <a:graphicData uri="http://schemas.openxmlformats.org/drawingml/2006/table">
            <a:tbl>
              <a:tblPr rtl="1" firstRow="1" firstCol="1" bandRow="1"/>
              <a:tblGrid>
                <a:gridCol w="978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9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037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a-IR" sz="1600" b="1" dirty="0" smtClean="0">
                        <a:solidFill>
                          <a:srgbClr val="000000"/>
                        </a:solidFill>
                        <a:effectLst/>
                        <a:latin typeface="Tahoma"/>
                        <a:ea typeface="Calibri"/>
                        <a:cs typeface="B Yagut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800" b="1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مخاطرات آب </a:t>
                      </a:r>
                      <a:r>
                        <a:rPr lang="fa-IR" sz="28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و هوایی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377"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براي تمام مخاطرات آب و هوايي</a:t>
                      </a: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با كد</a:t>
                      </a: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 (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HM</a:t>
                      </a: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) موارد ذيل لحاظ شود: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HM-1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0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طوفان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 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HM-2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گردباد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HM-3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باران­های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سيل­آسا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HM-4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سيل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برق­آسا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HM-5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سيل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رودخانه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یا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امواج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بلند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ناشی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از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طوفان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HM-6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رانش­زمين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بدنبال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بارش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شدید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و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سيل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HM-7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شرایط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جوی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شدید (گرما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یا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سرمای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شدید)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HM-8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94435" algn="l"/>
                          <a:tab pos="3060065" algn="ctr"/>
                        </a:tabLs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گرد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و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غبار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HM-9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طوفان </a:t>
                      </a:r>
                      <a:r>
                        <a:rPr lang="ar-SA" sz="18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شن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HM-10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کولاک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HM-11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بادهای شدید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HM-12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آلودگی هوا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-13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صاعقه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542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HM-14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خشكسالي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4086" name="Rectangle 3"/>
          <p:cNvSpPr>
            <a:spLocks noChangeArrowheads="1"/>
          </p:cNvSpPr>
          <p:nvPr/>
        </p:nvSpPr>
        <p:spPr bwMode="auto">
          <a:xfrm>
            <a:off x="1784350" y="1608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fa-IR" sz="180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US" altLang="fa-IR" sz="1800">
                <a:solidFill>
                  <a:srgbClr val="000000"/>
                </a:solidFill>
                <a:latin typeface="Arial" pitchFamily="34" charset="0"/>
              </a:rPr>
            </a:br>
            <a:endParaRPr lang="en-US" altLang="fa-IR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087" name="Rectangle 5"/>
          <p:cNvSpPr>
            <a:spLocks noChangeArrowheads="1"/>
          </p:cNvSpPr>
          <p:nvPr/>
        </p:nvSpPr>
        <p:spPr bwMode="auto">
          <a:xfrm>
            <a:off x="10575925" y="1722438"/>
            <a:ext cx="3524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fa-IR" sz="1000" baseline="30000">
                <a:solidFill>
                  <a:srgbClr val="000000"/>
                </a:solidFill>
                <a:latin typeface="Tahoma" pitchFamily="34" charset="0"/>
                <a:ea typeface="Calibri" pitchFamily="34" charset="0"/>
                <a:cs typeface="Tahoma" pitchFamily="34" charset="0"/>
                <a:hlinkClick r:id="" action="ppaction://noaction"/>
              </a:rPr>
              <a:t>[1</a:t>
            </a:r>
            <a:r>
              <a:rPr lang="en-US" altLang="fa-IR" sz="1000">
                <a:solidFill>
                  <a:srgbClr val="00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) </a:t>
            </a:r>
            <a:endParaRPr lang="en-US" altLang="fa-IR" sz="1800">
              <a:solidFill>
                <a:srgbClr val="000000"/>
              </a:solidFill>
              <a:latin typeface="Arial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3" name="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8031"/>
      </p:ext>
    </p:extLst>
  </p:cSld>
  <p:clrMapOvr>
    <a:masterClrMapping/>
  </p:clrMapOvr>
  <p:transition spd="slow"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latin typeface="B Yagut" pitchFamily="2" charset="-78"/>
                <a:cs typeface="B Yagut" pitchFamily="2" charset="-78"/>
              </a:rPr>
              <a:t>مخاطرات اجتماعی</a:t>
            </a:r>
            <a:endParaRPr lang="en-US" altLang="fa-IR" sz="4000" dirty="0" smtClean="0">
              <a:latin typeface="B Yagut" pitchFamily="2" charset="-78"/>
              <a:cs typeface="B Yagut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27088" y="1682750"/>
          <a:ext cx="7777162" cy="4527551"/>
        </p:xfrm>
        <a:graphic>
          <a:graphicData uri="http://schemas.openxmlformats.org/drawingml/2006/table">
            <a:tbl>
              <a:tblPr rtl="1" firstRow="1" firstCol="1" bandRow="1"/>
              <a:tblGrid>
                <a:gridCol w="948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300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مخاطرات اجتماعی</a:t>
                      </a:r>
                      <a:endParaRPr lang="en-US" sz="2800" b="1" i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096"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براي تمام مخاطرات اجتماعي با كد (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S</a:t>
                      </a:r>
                      <a:r>
                        <a:rPr lang="fa-IR" sz="24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) موارد ذيل لحاظ شود: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S-1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جابجایی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گسترده جمعيت ، تجمعات </a:t>
                      </a:r>
                      <a:r>
                        <a:rPr lang="ar-SA" sz="2400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انبوه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9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S-2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حمله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به مرکز (شامل مسلحانه و غیرمسلحانه</a:t>
                      </a:r>
                      <a:r>
                        <a:rPr lang="ar-SA" sz="2400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9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S-3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گروگان­گيری پرسنل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9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S-4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بچه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دزدی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S-5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سایبر (در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صورت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وابستگی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کارکرد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مرکز به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سيستم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شبکه اینترنت)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9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S-6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اغتشاشات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1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333"/>
      </p:ext>
    </p:extLst>
  </p:cSld>
  <p:clrMapOvr>
    <a:masterClrMapping/>
  </p:clrMapOvr>
  <p:transition spd="slow" advClick="0"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>
          <a:xfrm>
            <a:off x="3348038" y="273050"/>
            <a:ext cx="2663825" cy="852488"/>
          </a:xfrm>
        </p:spPr>
        <p:txBody>
          <a:bodyPr/>
          <a:lstStyle/>
          <a:p>
            <a:pPr eaLnBrk="1" hangingPunct="1"/>
            <a:r>
              <a:rPr lang="fa-IR" altLang="fa-IR" sz="4000" smtClean="0"/>
              <a:t>مشخصات سند</a:t>
            </a: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3575050" y="620713"/>
            <a:ext cx="5111750" cy="550545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fa-IR" altLang="fa-IR" sz="2800" b="1" dirty="0" smtClean="0"/>
          </a:p>
          <a:p>
            <a:pPr marL="0" indent="0" eaLnBrk="1" hangingPunct="1">
              <a:buFont typeface="Arial" pitchFamily="34" charset="0"/>
              <a:buNone/>
            </a:pPr>
            <a:r>
              <a:rPr lang="fa-IR" altLang="fa-IR" sz="2400" dirty="0" smtClean="0">
                <a:cs typeface="B Yagut" pitchFamily="2" charset="-78"/>
              </a:rPr>
              <a:t>مشخصات بسته آموزشی</a:t>
            </a:r>
          </a:p>
          <a:p>
            <a:pPr marL="0" indent="0" eaLnBrk="1" hangingPunct="1">
              <a:buFont typeface="Arial" pitchFamily="34" charset="0"/>
              <a:buNone/>
            </a:pPr>
            <a:endParaRPr lang="fa-IR" altLang="fa-IR" sz="2400" dirty="0" smtClean="0"/>
          </a:p>
          <a:p>
            <a:pPr marL="0" indent="0" eaLnBrk="1" hangingPunct="1">
              <a:buFont typeface="Arial" pitchFamily="34" charset="0"/>
              <a:buNone/>
            </a:pPr>
            <a:r>
              <a:rPr lang="fa-IR" altLang="fa-IR" sz="2400" dirty="0" smtClean="0">
                <a:cs typeface="B Yagut" pitchFamily="2" charset="-78"/>
              </a:rPr>
              <a:t>حیطه درس:مدیریت خطر بلایا</a:t>
            </a:r>
          </a:p>
          <a:p>
            <a:pPr marL="0" indent="0" eaLnBrk="1" hangingPunct="1">
              <a:buFont typeface="Arial" pitchFamily="34" charset="0"/>
              <a:buNone/>
            </a:pPr>
            <a:endParaRPr lang="fa-IR" altLang="fa-IR" sz="2400" dirty="0" smtClean="0">
              <a:cs typeface="B Yagut" pitchFamily="2" charset="-78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fa-IR" altLang="fa-IR" sz="2400" dirty="0" smtClean="0">
                <a:cs typeface="B Yagut" pitchFamily="2" charset="-78"/>
              </a:rPr>
              <a:t>تاریخ آخرین بازنگری:16تیر 1399</a:t>
            </a:r>
          </a:p>
          <a:p>
            <a:pPr marL="0" indent="0" eaLnBrk="1" hangingPunct="1">
              <a:buFont typeface="Arial" pitchFamily="34" charset="0"/>
              <a:buNone/>
            </a:pPr>
            <a:endParaRPr lang="fa-IR" altLang="fa-IR" sz="2400" dirty="0" smtClean="0">
              <a:cs typeface="B Yagut" pitchFamily="2" charset="-78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fa-IR" altLang="fa-IR" sz="2400" dirty="0" smtClean="0">
                <a:cs typeface="B Yagut" pitchFamily="2" charset="-78"/>
              </a:rPr>
              <a:t>نوبت تهیه :2</a:t>
            </a:r>
          </a:p>
          <a:p>
            <a:pPr marL="0" indent="0" eaLnBrk="1" hangingPunct="1">
              <a:buFont typeface="Arial" pitchFamily="34" charset="0"/>
              <a:buNone/>
            </a:pPr>
            <a:endParaRPr lang="fa-IR" altLang="fa-IR" sz="2400" dirty="0" smtClean="0">
              <a:cs typeface="B Yagut" pitchFamily="2" charset="-78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fa-IR" altLang="fa-IR" sz="2400" dirty="0" smtClean="0">
                <a:cs typeface="B Yagut" pitchFamily="2" charset="-78"/>
              </a:rPr>
              <a:t>نام فایل:</a:t>
            </a:r>
            <a:r>
              <a:rPr lang="en-US" altLang="fa-IR" sz="2400" dirty="0" smtClean="0">
                <a:cs typeface="B Yagut" pitchFamily="2" charset="-78"/>
              </a:rPr>
              <a:t>MB-mokhaterat-va-anvae-an-edi2</a:t>
            </a:r>
            <a:endParaRPr lang="fa-IR" altLang="fa-IR" sz="2400" dirty="0" smtClean="0">
              <a:cs typeface="B Yagut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7950" y="214313"/>
            <a:ext cx="3455988" cy="6858000"/>
          </a:xfrm>
        </p:spPr>
        <p:txBody>
          <a:bodyPr rtlCol="1">
            <a:normAutofit fontScale="4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fa-IR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dirty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6000" dirty="0" smtClean="0">
                <a:cs typeface="B Yagut" pitchFamily="2" charset="-78"/>
              </a:rPr>
              <a:t>    مشخصات مدرس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32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18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1800" dirty="0" smtClean="0">
              <a:latin typeface="B Yagu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6000" dirty="0">
                <a:solidFill>
                  <a:prstClr val="black"/>
                </a:solidFill>
                <a:latin typeface="B Yagut"/>
                <a:cs typeface="B Yagut" pitchFamily="2" charset="-78"/>
              </a:rPr>
              <a:t>مرضیه جباری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5100" dirty="0">
              <a:latin typeface="B Yagut"/>
              <a:cs typeface="B Yagut" pitchFamily="2" charset="-78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6000" dirty="0" smtClean="0">
                <a:latin typeface="B Yagut"/>
                <a:cs typeface="B Yagut" pitchFamily="2" charset="-78"/>
              </a:rPr>
              <a:t>کارشناسی ارشد محیط زیست</a:t>
            </a:r>
            <a:endParaRPr lang="en-US" sz="6000" dirty="0" smtClean="0">
              <a:latin typeface="B Yagut"/>
              <a:cs typeface="B Yagut" pitchFamily="2" charset="-78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5100" dirty="0" smtClean="0">
              <a:latin typeface="B Yagut"/>
              <a:cs typeface="B Yagut" pitchFamily="2" charset="-78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2300" dirty="0" smtClean="0">
              <a:latin typeface="B Yagut"/>
              <a:cs typeface="B Yagut" pitchFamily="2" charset="-78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6000" dirty="0" smtClean="0">
                <a:latin typeface="B Yagut"/>
                <a:cs typeface="B Yagut" pitchFamily="2" charset="-78"/>
              </a:rPr>
              <a:t>مربی مرکز آموزش بهورزی شهرستان گرگان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2800" dirty="0" smtClean="0">
              <a:latin typeface="B Yagut"/>
              <a:cs typeface="B Yagut" pitchFamily="2" charset="-78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fa-IR" sz="3000" dirty="0">
              <a:latin typeface="B Yagut"/>
              <a:cs typeface="B Yagut" pitchFamily="2" charset="-78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5500" dirty="0" smtClean="0">
                <a:latin typeface="B Yagut"/>
                <a:cs typeface="B Yagut" pitchFamily="2" charset="-78"/>
              </a:rPr>
              <a:t>دانشگاه علوم پزشکی و خدمات بهداشتی درمانی گلستان</a:t>
            </a:r>
            <a:endParaRPr lang="fa-IR" sz="5500" dirty="0">
              <a:latin typeface="B Yagut"/>
              <a:cs typeface="B Yagut" pitchFamily="2" charset="-78"/>
            </a:endParaRPr>
          </a:p>
        </p:txBody>
      </p:sp>
      <p:pic>
        <p:nvPicPr>
          <p:cNvPr id="27653" name="Picture 2" descr="C:\Users\hp\Desktop\تصاویر نویسندگان\تصاویر نویسندگان\مرضیه جبار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990600"/>
            <a:ext cx="226536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9469"/>
      </p:ext>
    </p:extLst>
  </p:cSld>
  <p:clrMapOvr>
    <a:masterClrMapping/>
  </p:clrMapOvr>
  <p:transition spd="slow" advClick="0" advTm="24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latin typeface="B Yagut" pitchFamily="2" charset="-78"/>
                <a:cs typeface="B Yagut" pitchFamily="2" charset="-78"/>
              </a:rPr>
              <a:t>مخاطرات زیستی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339161"/>
              </p:ext>
            </p:extLst>
          </p:nvPr>
        </p:nvGraphicFramePr>
        <p:xfrm>
          <a:off x="1243013" y="1628775"/>
          <a:ext cx="7216775" cy="3189415"/>
        </p:xfrm>
        <a:graphic>
          <a:graphicData uri="http://schemas.openxmlformats.org/drawingml/2006/table">
            <a:tbl>
              <a:tblPr rtl="1" firstRow="1" firstCol="1" bandRow="1"/>
              <a:tblGrid>
                <a:gridCol w="778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8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67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مخاطرات زیستی</a:t>
                      </a:r>
                      <a:endParaRPr lang="en-US" sz="2400" b="1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20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rgbClr val="000000"/>
                        </a:solidFill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B-1</a:t>
                      </a:r>
                      <a:endParaRPr lang="en-US" sz="24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rgbClr val="000000"/>
                        </a:solidFill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 smtClean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اپيدمی</a:t>
                      </a: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­ ها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68" marR="68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20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rgbClr val="000000"/>
                        </a:solidFill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B-2</a:t>
                      </a:r>
                      <a:endParaRPr lang="en-US" sz="24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rgbClr val="000000"/>
                        </a:solidFill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 smtClean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هجوم </a:t>
                      </a: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جانواران موذی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68" marR="68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20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rgbClr val="000000"/>
                        </a:solidFill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B-3</a:t>
                      </a:r>
                      <a:endParaRPr lang="en-US" sz="24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rgbClr val="000000"/>
                        </a:solidFill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0" dirty="0" smtClean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حمله </a:t>
                      </a:r>
                      <a:r>
                        <a:rPr lang="ar-SA" sz="2400" b="0" dirty="0">
                          <a:solidFill>
                            <a:srgbClr val="000000"/>
                          </a:solidFill>
                          <a:effectLst/>
                          <a:latin typeface="B Yagut"/>
                          <a:ea typeface="Calibri"/>
                          <a:cs typeface="B Yagut"/>
                        </a:rPr>
                        <a:t>حیوانات وحشی</a:t>
                      </a:r>
                      <a:endParaRPr lang="en-US" sz="2400" b="0" dirty="0">
                        <a:effectLst/>
                        <a:latin typeface="B Yagut"/>
                        <a:ea typeface="Calibri"/>
                        <a:cs typeface="B Yagut"/>
                      </a:endParaRPr>
                    </a:p>
                  </a:txBody>
                  <a:tcPr marL="68568" marR="68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2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24274"/>
      </p:ext>
    </p:extLst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mtClean="0">
                <a:latin typeface="B Yagut" pitchFamily="2" charset="-78"/>
                <a:cs typeface="B Yagut" pitchFamily="2" charset="-78"/>
              </a:rPr>
              <a:t>مخاطرات فناوزاد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158125"/>
              </p:ext>
            </p:extLst>
          </p:nvPr>
        </p:nvGraphicFramePr>
        <p:xfrm>
          <a:off x="1331913" y="188913"/>
          <a:ext cx="6480175" cy="6034085"/>
        </p:xfrm>
        <a:graphic>
          <a:graphicData uri="http://schemas.openxmlformats.org/drawingml/2006/table">
            <a:tbl>
              <a:tblPr rtl="1" firstRow="1" firstCol="1" bandRow="1"/>
              <a:tblGrid>
                <a:gridCol w="76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077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مخاطرات فناورزاد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006"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براي تمام مخاطرات فناورزاد با كد (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T</a:t>
                      </a: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) موارد ذيل لحاظ شود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: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r"/>
                        </a:tabLs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8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انفجار</a:t>
                      </a:r>
                      <a:r>
                        <a:rPr lang="ar-SA" sz="16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b="0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گاز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انفجار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بمب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1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0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آتش­سوزی</a:t>
                      </a:r>
                      <a:endParaRPr lang="en-US" sz="1600" b="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1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نشت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مواد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مضر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1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 هسته­ای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رادیولوژیک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بيولوژیک (مثل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آنتراکس،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طاعون، ...)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T-8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بيولوژیک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مثل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آلوده کردن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آب یا موادغذایی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T-9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شيميایی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از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نوع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عوامل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تاول­زا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شيميایی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از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نوع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مواد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صنعتی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سمی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T-11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شيميایی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از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نوع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عوامل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اعصاب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30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T-12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تهدیدات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شيميایی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مثل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انفجار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تانکر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B Yagut"/>
                        </a:rPr>
                        <a:t> </a:t>
                      </a: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B Yagut"/>
                        </a:rPr>
                        <a:t>کلر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B Yagut"/>
                      </a:endParaRPr>
                    </a:p>
                  </a:txBody>
                  <a:tcPr marL="60638" marR="606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2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30432"/>
      </p:ext>
    </p:extLst>
  </p:cSld>
  <p:clrMapOvr>
    <a:masterClrMapping/>
  </p:clrMapOvr>
  <p:transition spd="slow"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b="1" smtClean="0">
                <a:cs typeface="B Yagut" pitchFamily="2" charset="-78"/>
              </a:rPr>
              <a:t>خلاصه مطالب ونتیجه 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 rtlCol="0">
            <a:normAutofit/>
          </a:bodyPr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مخاطرات به دو گروه مخاطرات طبیعی و انسان ساخت یا فناورزاد تقسیم می شود.</a:t>
            </a:r>
          </a:p>
          <a:p>
            <a:pPr marL="0" indent="0" algn="r" rtl="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fa-IR" sz="2800" dirty="0" smtClean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مخاطرات طبیعی شامل مخاطرات با منشا زمینی-آب و هوایی و زیستی می باشد.</a:t>
            </a:r>
          </a:p>
          <a:p>
            <a:pPr marL="0" indent="0" algn="r" rtl="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fa-IR" sz="2800" dirty="0" smtClean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مخاطرات فناورزاد نیز به دلیل خطای عمدی یا غیر عمدی انسان ایجاد می شوند.</a:t>
            </a:r>
          </a:p>
        </p:txBody>
      </p:sp>
      <p:pic>
        <p:nvPicPr>
          <p:cNvPr id="4" name="2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14016"/>
      </p:ext>
    </p:extLst>
  </p:cSld>
  <p:clrMapOvr>
    <a:masterClrMapping/>
  </p:clrMapOvr>
  <p:transition spd="slow"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b="1" smtClean="0">
                <a:solidFill>
                  <a:srgbClr val="000000"/>
                </a:solidFill>
                <a:cs typeface="B Yagut" pitchFamily="2" charset="-78"/>
              </a:rPr>
              <a:t>خلاصه مطالب ونتیجه گیری</a:t>
            </a:r>
            <a:endParaRPr lang="fa-IR" altLang="fa-I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r" rt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a-IR" sz="3000" dirty="0" smtClean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بلایا بر اساس چگونگی وقوع آن به ناگهانی و تدریجی تقسیم بندی می شود.</a:t>
            </a:r>
          </a:p>
          <a:p>
            <a:pPr marL="0" indent="0" algn="r" rt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a-IR" sz="2800" dirty="0" smtClean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solidFill>
                  <a:prstClr val="black"/>
                </a:solidFill>
                <a:ea typeface="+mj-ea"/>
                <a:cs typeface="B Yagut"/>
              </a:rPr>
              <a:t>ایران </a:t>
            </a:r>
            <a:r>
              <a:rPr lang="fa-IR" sz="2800" dirty="0">
                <a:solidFill>
                  <a:prstClr val="black"/>
                </a:solidFill>
                <a:ea typeface="+mj-ea"/>
                <a:cs typeface="B Yagut"/>
              </a:rPr>
              <a:t>دارای سطح خطر 8 از 10 (بر اساس مرگ ناشی از بلایا) است. </a:t>
            </a:r>
            <a:endParaRPr lang="fa-IR" sz="2800" dirty="0">
              <a:cs typeface="B Yagut"/>
            </a:endParaRPr>
          </a:p>
        </p:txBody>
      </p:sp>
      <p:pic>
        <p:nvPicPr>
          <p:cNvPr id="4" name="2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9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53568"/>
      </p:ext>
    </p:extLst>
  </p:cSld>
  <p:clrMapOvr>
    <a:masterClrMapping/>
  </p:clrMapOvr>
  <p:transition spd="slow"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cs typeface="B Yagut"/>
              </a:rPr>
              <a:t>پرسش و تمرین</a:t>
            </a:r>
            <a:br>
              <a:rPr lang="fa-IR" b="1" dirty="0" smtClean="0">
                <a:cs typeface="B Yagut"/>
              </a:rPr>
            </a:br>
            <a:endParaRPr lang="fa-IR" b="1" dirty="0">
              <a:cs typeface="B Yagut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1-مخاطره را تعریف کنید؟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2-مخاطرات طبیعی را توضیح دهید؟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3-مخاطرات انسان ساخت را شرح دهید؟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4-بلایا بر اساس چگونگی وقوع آن به چند دسته تقسیم می شوند؟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5- ایران از نظر سطح خطر در چه رتبه ای قراردارد؟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6-اپیدمی گسترده بیماریها جزو کدام گروه از مخاطرات  می توان 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طبقه بندی نمود؟</a:t>
            </a:r>
          </a:p>
          <a:p>
            <a:pPr marL="0" indent="0" algn="r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  </a:t>
            </a:r>
          </a:p>
          <a:p>
            <a:pPr marL="0" indent="0" algn="r" eaLnBrk="1" hangingPunct="1">
              <a:buFont typeface="Arial" pitchFamily="34" charset="0"/>
              <a:buNone/>
            </a:pPr>
            <a:endParaRPr lang="fa-IR" altLang="fa-IR" sz="2800" smtClean="0">
              <a:cs typeface="B Yagut" pitchFamily="2" charset="-78"/>
            </a:endParaRPr>
          </a:p>
        </p:txBody>
      </p:sp>
      <p:pic>
        <p:nvPicPr>
          <p:cNvPr id="4" name="2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5653"/>
      </p:ext>
    </p:extLst>
  </p:cSld>
  <p:clrMapOvr>
    <a:masterClrMapping/>
  </p:clrMapOvr>
  <p:transition spd="slow"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/>
            <a:r>
              <a:rPr lang="fa-IR" altLang="fa-IR" sz="4000" b="1" smtClean="0">
                <a:cs typeface="B Yagut" pitchFamily="2" charset="-78"/>
              </a:rPr>
              <a:t>فهرست منابع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algn="r" rtl="1" eaLnBrk="1" fontAlgn="auto" hangingPunct="1">
              <a:spcAft>
                <a:spcPts val="0"/>
              </a:spcAft>
              <a:defRPr/>
            </a:pPr>
            <a:endParaRPr lang="fa-IR" sz="2800" dirty="0" smtClean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مدیریت وکاهش خطر بلایا بسته آموزشی از دفتر مدیریت و</a:t>
            </a:r>
            <a:endParaRPr lang="en-US" sz="2800" dirty="0" smtClean="0">
              <a:cs typeface="B Yagut"/>
            </a:endParaRPr>
          </a:p>
          <a:p>
            <a:pPr marL="0" indent="0" algn="r" rt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/>
              </a:rPr>
              <a:t>   کاهش خطر بلایا.سال 1394</a:t>
            </a:r>
            <a:endParaRPr lang="fa-IR" sz="2800" dirty="0" smtClean="0">
              <a:solidFill>
                <a:prstClr val="black"/>
              </a:solidFill>
              <a:latin typeface="B Yagut"/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solidFill>
                  <a:prstClr val="black"/>
                </a:solidFill>
                <a:latin typeface="B Yagut"/>
                <a:cs typeface="B Yagut"/>
              </a:rPr>
              <a:t>اردلان علی ،رجایی م وهمکاران.نقشه </a:t>
            </a:r>
            <a:r>
              <a:rPr lang="fa-IR" sz="2800" dirty="0">
                <a:solidFill>
                  <a:prstClr val="black"/>
                </a:solidFill>
                <a:latin typeface="B Yagut"/>
                <a:cs typeface="B Yagut"/>
              </a:rPr>
              <a:t>راه مدیریت وکاهش خطربلایا در نظام سلامت جمهوری اسلامی </a:t>
            </a:r>
            <a:r>
              <a:rPr lang="fa-IR" sz="2800" dirty="0" smtClean="0">
                <a:solidFill>
                  <a:prstClr val="black"/>
                </a:solidFill>
                <a:latin typeface="B Yagut"/>
                <a:cs typeface="B Yagut"/>
              </a:rPr>
              <a:t>ایران.ﻭﺯﺍﺭﺕ </a:t>
            </a:r>
            <a:r>
              <a:rPr lang="fa-IR" sz="2800" dirty="0">
                <a:solidFill>
                  <a:prstClr val="black"/>
                </a:solidFill>
                <a:latin typeface="B Yagut"/>
                <a:cs typeface="B Yagut"/>
              </a:rPr>
              <a:t>ﺑﻬﺪﺍﺷﺖ، ﺩﺭﻣﺎﻥ ﻭ ﺁﻣﻮﺯﺵ ﭘﺰﺷﻜﻰ، ﻣﻌﺎﻭﻧﺖ </a:t>
            </a:r>
            <a:r>
              <a:rPr lang="fa-IR" sz="2800" dirty="0" smtClean="0">
                <a:solidFill>
                  <a:prstClr val="black"/>
                </a:solidFill>
                <a:latin typeface="B Yagut"/>
                <a:cs typeface="B Yagut"/>
              </a:rPr>
              <a:t>ﺑﻬﺪﺍﺷﺖ.سال 1392</a:t>
            </a:r>
            <a:endParaRPr lang="fa-IR" sz="2800" dirty="0" smtClean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بسته آموزشی معاونت بهداشت درمان وآموزش پزشکی .سال1394 </a:t>
            </a:r>
            <a:endParaRPr lang="fa-IR" sz="2800" dirty="0">
              <a:cs typeface="B Yagut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dirty="0" smtClean="0">
                <a:cs typeface="B Yagut"/>
              </a:rPr>
              <a:t>اقدامات در بروز بلایا . مجموعه کتب بهورزی.سال 1390</a:t>
            </a:r>
          </a:p>
        </p:txBody>
      </p:sp>
    </p:spTree>
    <p:extLst>
      <p:ext uri="{BB962C8B-B14F-4D97-AF65-F5344CB8AC3E}">
        <p14:creationId xmlns:p14="http://schemas.microsoft.com/office/powerpoint/2010/main" val="409914471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336675"/>
          </a:xfrm>
        </p:spPr>
        <p:txBody>
          <a:bodyPr/>
          <a:lstStyle/>
          <a:p>
            <a:pPr eaLnBrk="1" hangingPunct="1"/>
            <a:r>
              <a:rPr lang="fa-IR" altLang="fa-IR" sz="3200" smtClean="0">
                <a:latin typeface="B Yagut" pitchFamily="2" charset="-78"/>
                <a:cs typeface="B Yagut" pitchFamily="2" charset="-78"/>
              </a:rPr>
              <a:t>لطفا نظرات و پیشنهادات خود پیرامون این بسته آموزشی را به آدرس زیر ارسال کنید.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7200"/>
            <a:ext cx="8229600" cy="3128963"/>
          </a:xfrm>
        </p:spPr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دانشگاه علوم پزشکی و خدمات بهداشتی درمانی گلستان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a-IR" sz="2800" b="1" dirty="0" smtClean="0">
              <a:cs typeface="B Yagut" pitchFamily="2" charset="-78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cs typeface="B Yagut"/>
              </a:rPr>
              <a:t>Behdasht@goums.ac.ir</a:t>
            </a:r>
            <a:endParaRPr lang="fa-IR" sz="2800" dirty="0">
              <a:cs typeface="B Yagut"/>
            </a:endParaRPr>
          </a:p>
        </p:txBody>
      </p:sp>
      <p:pic>
        <p:nvPicPr>
          <p:cNvPr id="4" name="2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69396"/>
      </p:ext>
    </p:extLst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اهداف آموزشی</a:t>
            </a:r>
            <a:endParaRPr lang="en-US" altLang="fa-IR" sz="4000" dirty="0" smtClean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488" cy="4525963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a-IR" sz="2800" b="1" dirty="0" smtClean="0">
              <a:cs typeface="B Yagut" pitchFamily="2" charset="-78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انتظار می رود فراگیر پس از مطالعه این درس بتواند:</a:t>
            </a:r>
          </a:p>
          <a:p>
            <a:pPr marL="514350" indent="-51435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cs typeface="B Yagut" pitchFamily="2" charset="-78"/>
              </a:rPr>
              <a:t>  </a:t>
            </a:r>
            <a:r>
              <a:rPr lang="fa-IR" sz="2800" dirty="0" smtClean="0">
                <a:cs typeface="B Yagut" pitchFamily="2" charset="-78"/>
              </a:rPr>
              <a:t>1- مخاطره را تعریف کند.</a:t>
            </a:r>
            <a:r>
              <a:rPr lang="en-US" sz="2800" dirty="0" smtClean="0">
                <a:cs typeface="B Yagut" pitchFamily="2" charset="-78"/>
              </a:rPr>
              <a:t>     </a:t>
            </a:r>
            <a:endParaRPr lang="fa-IR" sz="2800" dirty="0" smtClean="0">
              <a:cs typeface="B Yagut" pitchFamily="2" charset="-78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2- انواع مخاطرات را نام ببرد.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3- مخاطرات طبیعی را شرح دهد.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4-مخاطرات طبیعی با منشا زمینی را توضیح دهد.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5-مخاطرات طبیعی با منشا آب و هوایی را شرح دهد.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a-IR" sz="2800" dirty="0" smtClean="0">
              <a:cs typeface="B Yagut" pitchFamily="2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a-I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4" name="0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0" y="731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2134"/>
      </p:ext>
    </p:extLst>
  </p:cSld>
  <p:clrMapOvr>
    <a:masterClrMapping/>
  </p:clrMapOvr>
  <p:transition spd="slow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dirty="0" smtClean="0">
                <a:solidFill>
                  <a:srgbClr val="000000"/>
                </a:solidFill>
                <a:cs typeface="B Yagut" pitchFamily="2" charset="-78"/>
              </a:rPr>
              <a:t>اهداف آموزشی</a:t>
            </a:r>
            <a:endParaRPr lang="fa-IR" altLang="fa-IR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 eaLnBrk="1" hangingPunct="1">
              <a:buFont typeface="Arial" pitchFamily="34" charset="0"/>
              <a:buNone/>
              <a:defRPr/>
            </a:pPr>
            <a:endParaRPr lang="fa-IR" sz="2800" dirty="0" smtClean="0">
              <a:cs typeface="B Yagut" pitchFamily="2" charset="-78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6-مخاطرات با منشا زیستی را بیان کند.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7- مخاطرات فناورزاد را تعریف کند</a:t>
            </a:r>
            <a:r>
              <a:rPr lang="fa-IR" sz="2800" dirty="0">
                <a:cs typeface="B Yagut" pitchFamily="2" charset="-78"/>
              </a:rPr>
              <a:t>.</a:t>
            </a:r>
            <a:r>
              <a:rPr lang="fa-IR" sz="2800" dirty="0" smtClean="0">
                <a:cs typeface="B Yagut" pitchFamily="2" charset="-78"/>
              </a:rPr>
              <a:t> </a:t>
            </a:r>
            <a:endParaRPr lang="en-US" sz="2800" dirty="0" smtClean="0">
              <a:cs typeface="B Yagut" pitchFamily="2" charset="-78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8-بلایا را بر اساس چگونگی وقوع آن طبقه بندی نماید.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9-وضعیت ایران از نظر سطح خطر را بررسی کند.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10-انواع مخاطرات زمین شناختی، آب وهوایی،اجتماعی ،زیستی وفناورزاد را نام ببرد.</a:t>
            </a: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endParaRPr lang="fa-IR" sz="2800" dirty="0" smtClean="0">
              <a:cs typeface="B Yagut" pitchFamily="2" charset="-78"/>
            </a:endParaRPr>
          </a:p>
        </p:txBody>
      </p:sp>
      <p:pic>
        <p:nvPicPr>
          <p:cNvPr id="3" name="0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0" y="6762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36323"/>
      </p:ext>
    </p:extLst>
  </p:cSld>
  <p:clrMapOvr>
    <a:masterClrMapping/>
  </p:clrMapOvr>
  <p:transition spd="slow" advClick="0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فهرست عناوین</a:t>
            </a:r>
            <a:endParaRPr lang="en-US" altLang="fa-IR" sz="4000" dirty="0" smtClean="0">
              <a:cs typeface="B Yagut" pitchFamily="2" charset="-7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eaLnBrk="1" hangingPunct="1">
              <a:buFont typeface="Arial" pitchFamily="34" charset="0"/>
              <a:buNone/>
            </a:pPr>
            <a:endParaRPr lang="fa-IR" altLang="fa-IR" sz="2800" smtClean="0">
              <a:cs typeface="B Yagut" pitchFamily="2" charset="-78"/>
            </a:endParaRP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مخاطره چیست؟</a:t>
            </a: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مخاطرات طبیعی</a:t>
            </a: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مخاطرات با منشا طبیعی</a:t>
            </a: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مخاطرات طبیعی با منشا زمینی</a:t>
            </a: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مخاطرات طبیعی با منشا آب وهوایی</a:t>
            </a: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مخاطرات طبیعی با منشا زیستی</a:t>
            </a:r>
            <a:endParaRPr lang="en-US" altLang="fa-IR" sz="2800" smtClean="0">
              <a:cs typeface="B Yagut" pitchFamily="2" charset="-78"/>
            </a:endParaRPr>
          </a:p>
          <a:p>
            <a:pPr algn="r" rtl="1" eaLnBrk="1" hangingPunct="1"/>
            <a:r>
              <a:rPr lang="fa-IR" altLang="fa-IR" sz="2800" smtClean="0">
                <a:cs typeface="B Yagut" pitchFamily="2" charset="-78"/>
              </a:rPr>
              <a:t>مخاطرات انسان ساخت یا فناورزاد</a:t>
            </a:r>
            <a:endParaRPr lang="en-US" altLang="fa-IR" sz="2800" smtClean="0">
              <a:cs typeface="B Yagut" pitchFamily="2" charset="-78"/>
            </a:endParaRPr>
          </a:p>
        </p:txBody>
      </p:sp>
      <p:pic>
        <p:nvPicPr>
          <p:cNvPr id="3" name="0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04941"/>
      </p:ext>
    </p:extLst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solidFill>
                  <a:srgbClr val="000000"/>
                </a:solidFill>
                <a:cs typeface="B Yagut" pitchFamily="2" charset="-78"/>
              </a:rPr>
              <a:t>فهرست عناوین</a:t>
            </a:r>
            <a:endParaRPr lang="fa-IR" altLang="fa-IR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charset="0"/>
              <a:buNone/>
              <a:defRPr/>
            </a:pPr>
            <a:r>
              <a:rPr lang="fa-IR" sz="2800" dirty="0" smtClean="0">
                <a:cs typeface="B Yagut" pitchFamily="2" charset="-78"/>
              </a:rPr>
              <a:t> 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طبقه بندی بلایا بر اساس چگونگی وقوع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 وضعیت ایران از نظر سطح خطر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انواع مخاطرات زمین شناختی 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انواع مخاطرات آب وهوایی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انواع مخاطرات اجتماعی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انواع مخاطرات زیستی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2800" dirty="0" smtClean="0">
                <a:cs typeface="B Yagut" pitchFamily="2" charset="-78"/>
              </a:rPr>
              <a:t>انواع مخاطرات فناورزاد</a:t>
            </a:r>
          </a:p>
        </p:txBody>
      </p:sp>
      <p:pic>
        <p:nvPicPr>
          <p:cNvPr id="3" name="0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435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61484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latin typeface="B Yagut" pitchFamily="2" charset="-78"/>
                <a:cs typeface="B Yagut" pitchFamily="2" charset="-78"/>
              </a:rPr>
              <a:t>مقدمه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marL="0" indent="0" algn="r" rtl="1" eaLnBrk="1" hangingPunct="1">
              <a:defRPr/>
            </a:pPr>
            <a:endParaRPr lang="fa-IR" sz="2800" dirty="0" smtClean="0">
              <a:latin typeface="B Yagut"/>
              <a:ea typeface="B Yagut"/>
              <a:cs typeface="B Yagut"/>
            </a:endParaRPr>
          </a:p>
          <a:p>
            <a:pPr algn="r" rtl="1" eaLnBrk="1" hangingPunct="1">
              <a:defRPr/>
            </a:pPr>
            <a:r>
              <a:rPr lang="fa-IR" sz="2800" dirty="0" smtClean="0">
                <a:latin typeface="B Yagut"/>
                <a:ea typeface="B Yagut"/>
                <a:cs typeface="B Yagut"/>
              </a:rPr>
              <a:t>ایران جزو کشورهای بلاخیز جهان بوده و رتبه چهارم در قـاره آسیا را دارد.در دنیا 40نوع بــلایای طبیـعی شناخته شده که 31 نوع آن در ایران به وقوع می پیوندد.پدیده هایی نظیر</a:t>
            </a:r>
            <a:r>
              <a:rPr lang="fa-IR" sz="2800" dirty="0" smtClean="0">
                <a:solidFill>
                  <a:srgbClr val="000000"/>
                </a:solidFill>
                <a:latin typeface="B Yagut"/>
                <a:ea typeface="B Yagut"/>
                <a:cs typeface="B Yagut"/>
              </a:rPr>
              <a:t>زلزله، سیل ،طوفان، خشکسالی و ... که هر ساله زندگی هزاران نفر را با خطر مواجه کرده است. </a:t>
            </a:r>
          </a:p>
        </p:txBody>
      </p:sp>
      <p:pic>
        <p:nvPicPr>
          <p:cNvPr id="3" name="0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57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6568"/>
      </p:ext>
    </p:extLst>
  </p:cSld>
  <p:clrMapOvr>
    <a:masterClrMapping/>
  </p:clrMapOvr>
  <p:transition spd="slow" advClick="0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4000" dirty="0" smtClean="0">
                <a:cs typeface="B Yagut" pitchFamily="2" charset="-78"/>
              </a:rPr>
              <a:t>مخاطره چیست</a:t>
            </a:r>
            <a:r>
              <a:rPr lang="fa-IR" altLang="fa-IR" sz="4000" dirty="0" smtClean="0"/>
              <a:t>؟</a:t>
            </a:r>
            <a:endParaRPr lang="en-US" altLang="fa-IR" sz="4000" dirty="0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pitchFamily="34" charset="0"/>
              <a:buNone/>
              <a:defRPr/>
            </a:pPr>
            <a:endParaRPr lang="fa-IR" sz="2800" dirty="0" smtClean="0">
              <a:ea typeface="B Yagut"/>
              <a:cs typeface="B Yagut"/>
            </a:endParaRPr>
          </a:p>
          <a:p>
            <a:pPr algn="r" rtl="1" eaLnBrk="1" hangingPunct="1">
              <a:defRPr/>
            </a:pPr>
            <a:r>
              <a:rPr lang="fa-IR" sz="2800" dirty="0" smtClean="0">
                <a:ea typeface="B Yagut"/>
                <a:cs typeface="B Yagut"/>
              </a:rPr>
              <a:t>مخاطره یک اتفاق فیزیکی ، پدیده یا فــعالیت انسانی است که </a:t>
            </a:r>
          </a:p>
          <a:p>
            <a:pPr algn="r" rtl="1" eaLnBrk="1" hangingPunct="1">
              <a:buFont typeface="Arial" pitchFamily="34" charset="0"/>
              <a:buNone/>
              <a:defRPr/>
            </a:pPr>
            <a:r>
              <a:rPr lang="fa-IR" sz="2800" dirty="0" smtClean="0">
                <a:ea typeface="B Yagut"/>
                <a:cs typeface="B Yagut"/>
              </a:rPr>
              <a:t>    می تواند بالقوه خسارت زا باشد.</a:t>
            </a:r>
            <a:endParaRPr lang="en-US" sz="2800" dirty="0" smtClean="0">
              <a:ea typeface="B Yagut"/>
              <a:cs typeface="B Yagut"/>
            </a:endParaRPr>
          </a:p>
          <a:p>
            <a:pPr algn="r" rtl="1" eaLnBrk="1" hangingPunct="1">
              <a:defRPr/>
            </a:pPr>
            <a:endParaRPr lang="fa-IR" sz="2800" dirty="0" smtClean="0">
              <a:ea typeface="B Yagut"/>
              <a:cs typeface="B Yagut"/>
            </a:endParaRPr>
          </a:p>
          <a:p>
            <a:pPr algn="r" rtl="1" eaLnBrk="1" hangingPunct="1">
              <a:defRPr/>
            </a:pPr>
            <a:r>
              <a:rPr lang="fa-IR" sz="2800" dirty="0" smtClean="0">
                <a:ea typeface="B Yagut"/>
                <a:cs typeface="B Yagut"/>
              </a:rPr>
              <a:t> انــواع این خسارات عبارتنــد از آسیــب های </a:t>
            </a:r>
            <a:r>
              <a:rPr lang="fa-IR" sz="2800" dirty="0" smtClean="0">
                <a:solidFill>
                  <a:srgbClr val="000000"/>
                </a:solidFill>
                <a:ea typeface="B Yagut"/>
                <a:cs typeface="B Yagut"/>
              </a:rPr>
              <a:t>جانــی،مالــی،از هم گسیختگی اجتماعی واقتصادی ویا تخریب محیط زیست.</a:t>
            </a:r>
            <a:endParaRPr lang="en-US" sz="2800" dirty="0" smtClean="0">
              <a:solidFill>
                <a:srgbClr val="000000"/>
              </a:solidFill>
              <a:ea typeface="B Yagut"/>
              <a:cs typeface="B Yagut"/>
            </a:endParaRPr>
          </a:p>
          <a:p>
            <a:pPr marL="0" indent="0" algn="r" rtl="1" eaLnBrk="1" hangingPunct="1">
              <a:buFont typeface="Arial" pitchFamily="34" charset="0"/>
              <a:buNone/>
              <a:defRPr/>
            </a:pPr>
            <a:endParaRPr lang="fa-IR" sz="2800" dirty="0" smtClean="0">
              <a:solidFill>
                <a:srgbClr val="000000"/>
              </a:solidFill>
              <a:ea typeface="B Yagut"/>
              <a:cs typeface="B Yagut"/>
            </a:endParaRPr>
          </a:p>
          <a:p>
            <a:pPr algn="r" rtl="1" eaLnBrk="1" hangingPunct="1">
              <a:defRPr/>
            </a:pPr>
            <a:r>
              <a:rPr lang="fa-IR" sz="2800" dirty="0" smtClean="0">
                <a:ea typeface="B Yagut"/>
                <a:cs typeface="B Yagut"/>
              </a:rPr>
              <a:t>مخاطرات در دو گروه کلی طبیعی وانسان ساخت قرار می گیرند. </a:t>
            </a:r>
          </a:p>
          <a:p>
            <a:pPr marL="0" indent="0" algn="r" eaLnBrk="1" hangingPunct="1">
              <a:buFont typeface="Arial" pitchFamily="34" charset="0"/>
              <a:buNone/>
              <a:defRPr/>
            </a:pPr>
            <a:endParaRPr lang="fa-IR" sz="2800" dirty="0" smtClean="0">
              <a:ea typeface="B Yagut"/>
              <a:cs typeface="B Yagut"/>
            </a:endParaRPr>
          </a:p>
          <a:p>
            <a:pPr marL="0" indent="0" algn="r" eaLnBrk="1" hangingPunct="1">
              <a:buFont typeface="Arial" pitchFamily="34" charset="0"/>
              <a:buNone/>
              <a:defRPr/>
            </a:pPr>
            <a:endParaRPr lang="fa-IR" sz="2800" dirty="0" smtClean="0">
              <a:ea typeface="B Yagut"/>
              <a:cs typeface="B Yagut"/>
            </a:endParaRPr>
          </a:p>
        </p:txBody>
      </p:sp>
      <p:pic>
        <p:nvPicPr>
          <p:cNvPr id="3" name="0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17655"/>
      </p:ext>
    </p:extLst>
  </p:cSld>
  <p:clrMapOvr>
    <a:masterClrMapping/>
  </p:clrMapOvr>
  <p:transition spd="slow"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/>
            <a:r>
              <a:rPr lang="fa-IR" altLang="fa-IR" sz="4000" dirty="0" smtClean="0">
                <a:cs typeface="B Yagut" pitchFamily="2" charset="-78"/>
              </a:rPr>
              <a:t>مخاطرات طبیعی(</a:t>
            </a:r>
            <a:r>
              <a:rPr lang="en-US" altLang="fa-IR" sz="4000" dirty="0" smtClean="0">
                <a:cs typeface="B Yagut" pitchFamily="2" charset="-78"/>
              </a:rPr>
              <a:t>Natural hazards</a:t>
            </a:r>
            <a:r>
              <a:rPr lang="fa-IR" altLang="fa-IR" sz="4000" dirty="0" smtClean="0">
                <a:cs typeface="B Yagut" pitchFamily="2" charset="-78"/>
              </a:rPr>
              <a:t>)</a:t>
            </a:r>
            <a:endParaRPr lang="en-US" altLang="fa-IR" sz="4000" dirty="0" smtClean="0">
              <a:cs typeface="B Yagut" pitchFamily="2" charset="-7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248150"/>
          </a:xfrm>
        </p:spPr>
        <p:txBody>
          <a:bodyPr/>
          <a:lstStyle/>
          <a:p>
            <a:pPr algn="r" eaLnBrk="1" hangingPunct="1">
              <a:buFont typeface="Arial" pitchFamily="34" charset="0"/>
              <a:buNone/>
            </a:pPr>
            <a:endParaRPr lang="fa-IR" altLang="fa-IR" sz="2800" smtClean="0">
              <a:cs typeface="B Yagut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مخاطراتی هستند که ناشی از پدیده های طبیعی هستند وبراساس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 منشا به سه دسته زیر تقسیم می شوند: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1-بامنشا زمینی مانند زلزله، آتش فشان و سونامی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2-با منشا آب و هوایی مانند سیل ،طوفان،خشکسالی،سرماوگرمای 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شدید ،رانش زمین به دنبال بارش شدید وسیل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altLang="fa-IR" sz="2800" smtClean="0">
                <a:cs typeface="B Yagut" pitchFamily="2" charset="-78"/>
              </a:rPr>
              <a:t>3-با منشا زیستی مانند اپیدمی گسترده بیماریها</a:t>
            </a:r>
            <a:endParaRPr lang="en-US" altLang="fa-IR" sz="2800" smtClean="0">
              <a:cs typeface="B Yagut" pitchFamily="2" charset="-78"/>
            </a:endParaRPr>
          </a:p>
        </p:txBody>
      </p:sp>
      <p:pic>
        <p:nvPicPr>
          <p:cNvPr id="3" name="0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00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24970"/>
      </p:ext>
    </p:extLst>
  </p:cSld>
  <p:clrMapOvr>
    <a:masterClrMapping/>
  </p:clrMapOvr>
  <p:transition spd="slow" advClick="0"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گلستان</_x062f__x0627__x0646__x0634__x06af__x0627__x0647_>
    <_x0646__x0648__x0639__x0020__x062d__x06cc__x0637__x0647_ xmlns="12fdc5dc-769e-4543-b10d-fbea3dac4417">مديريت خطر بلايا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5NN7CDR5NKU2-831-819</_dlc_DocId>
    <_dlc_DocIdUrl xmlns="1047730d-92e1-4018-9084-d932fd3a7f58">
      <Url>http://www.health.gov.ir/hnd/_layouts/DocIdRedir.aspx?ID=5NN7CDR5NKU2-831-819</Url>
      <Description>5NN7CDR5NKU2-831-819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A46D82-8359-4215-8210-837BADAEF3B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5D9B69A-4C0C-4702-9144-F79731D8D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72CB7B-1950-4CE6-BC77-DD845CE672F3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2fdc5dc-769e-4543-b10d-fbea3dac4417"/>
    <ds:schemaRef ds:uri="1047730d-92e1-4018-9084-d932fd3a7f58"/>
  </ds:schemaRefs>
</ds:datastoreItem>
</file>

<file path=customXml/itemProps4.xml><?xml version="1.0" encoding="utf-8"?>
<ds:datastoreItem xmlns:ds="http://schemas.openxmlformats.org/officeDocument/2006/customXml" ds:itemID="{5CB9FCE3-733E-4B6A-9329-E184A7E512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962</Words>
  <Application>Microsoft Office PowerPoint</Application>
  <PresentationFormat>On-screen Show (4:3)</PresentationFormat>
  <Paragraphs>244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 Mitra</vt:lpstr>
      <vt:lpstr>B Yagut</vt:lpstr>
      <vt:lpstr>Calibri</vt:lpstr>
      <vt:lpstr>Tahoma</vt:lpstr>
      <vt:lpstr>Times New Roman</vt:lpstr>
      <vt:lpstr>Office Theme</vt:lpstr>
      <vt:lpstr>مخاطرات وانواع آن</vt:lpstr>
      <vt:lpstr>مشخصات سند</vt:lpstr>
      <vt:lpstr>اهداف آموزشی</vt:lpstr>
      <vt:lpstr>اهداف آموزشی</vt:lpstr>
      <vt:lpstr>فهرست عناوین</vt:lpstr>
      <vt:lpstr>فهرست عناوین</vt:lpstr>
      <vt:lpstr>مقدمه</vt:lpstr>
      <vt:lpstr>مخاطره چیست؟</vt:lpstr>
      <vt:lpstr>مخاطرات طبیعی(Natural hazards)</vt:lpstr>
      <vt:lpstr>مخاطرات طبیعی با منشا زمینی</vt:lpstr>
      <vt:lpstr>مخاطرات طبیعی با منشا آب وهوایی</vt:lpstr>
      <vt:lpstr>مخاطرات طبیعی با منشا زیستی</vt:lpstr>
      <vt:lpstr>مخاطرات انسان ساخت یا فناورزاد</vt:lpstr>
      <vt:lpstr>طبقه بندی بلایا بر اساس چگونگی وقوع</vt:lpstr>
      <vt:lpstr>PowerPoint Presentation</vt:lpstr>
      <vt:lpstr>ایران دارای سطح خطر 8 از 10 (بر اساس مرگ ناشی از بلایا) است. </vt:lpstr>
      <vt:lpstr>مخاطرات زمین شناختی</vt:lpstr>
      <vt:lpstr>مخاطرات آب و هوایی</vt:lpstr>
      <vt:lpstr>مخاطرات اجتماعی</vt:lpstr>
      <vt:lpstr>مخاطرات زیستی</vt:lpstr>
      <vt:lpstr>مخاطرات فناوزاد</vt:lpstr>
      <vt:lpstr>خلاصه مطالب ونتیجه گیری</vt:lpstr>
      <vt:lpstr>خلاصه مطالب ونتیجه گیری</vt:lpstr>
      <vt:lpstr>پرسش و تمرین </vt:lpstr>
      <vt:lpstr>فهرست منابع</vt:lpstr>
      <vt:lpstr>لطفا نظرات و پیشنهادات خود پیرامون این بسته آموزشی را به آدرس زیر ارسال کنید.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مخاطرات و انواع آن</dc:title>
  <dc:creator>kin</dc:creator>
  <cp:lastModifiedBy>saberi</cp:lastModifiedBy>
  <cp:revision>248</cp:revision>
  <dcterms:created xsi:type="dcterms:W3CDTF">2020-04-19T05:40:00Z</dcterms:created>
  <dcterms:modified xsi:type="dcterms:W3CDTF">2021-10-19T10:12:33Z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6f5eda37-aa2c-49fc-8499-813f51e96445</vt:lpwstr>
  </property>
</Properties>
</file>